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3" r:id="rId5"/>
    <p:sldId id="265" r:id="rId6"/>
    <p:sldId id="267" r:id="rId7"/>
    <p:sldId id="268" r:id="rId8"/>
    <p:sldId id="271" r:id="rId9"/>
    <p:sldId id="272" r:id="rId10"/>
    <p:sldId id="273" r:id="rId11"/>
    <p:sldId id="27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 snapToObjects="1">
      <p:cViewPr varScale="1">
        <p:scale>
          <a:sx n="55" d="100"/>
          <a:sy n="55" d="100"/>
        </p:scale>
        <p:origin x="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 la playa y el mar desde una duna de arena con hierbas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e la playa y el mar desde una duna de arena con hierbas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ángulo"/>
          <p:cNvSpPr/>
          <p:nvPr/>
        </p:nvSpPr>
        <p:spPr>
          <a:xfrm>
            <a:off x="-54573" y="-27029"/>
            <a:ext cx="1955801" cy="13770058"/>
          </a:xfrm>
          <a:prstGeom prst="rect">
            <a:avLst/>
          </a:prstGeom>
          <a:solidFill>
            <a:srgbClr val="B700B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1" name="Captura de Pantalla 2022-02-08 a la(s) 10.17.52 p.m..png" descr="Captura de Pantalla 2022-02-08 a la(s) 10.17.52 p.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014" y="9941096"/>
            <a:ext cx="4304983" cy="286107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ángulo"/>
          <p:cNvSpPr/>
          <p:nvPr/>
        </p:nvSpPr>
        <p:spPr>
          <a:xfrm>
            <a:off x="-54573" y="-27029"/>
            <a:ext cx="1955801" cy="13770058"/>
          </a:xfrm>
          <a:prstGeom prst="rect">
            <a:avLst/>
          </a:prstGeom>
          <a:solidFill>
            <a:srgbClr val="B700B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0" name="Captura de Pantalla 2022-02-08 a la(s) 10.17.52 p.m..png" descr="Captura de Pantalla 2022-02-08 a la(s) 10.17.52 p.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6153" y="11417261"/>
            <a:ext cx="2504244" cy="1664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Captura de Pantalla 2022-02-17 a la(s) 8.46.59 a.m..png" descr="Captura de Pantalla 2022-02-17 a la(s) 8.46.59 a.m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303" y="829703"/>
            <a:ext cx="4225289" cy="62948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cop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ángulo"/>
          <p:cNvSpPr/>
          <p:nvPr/>
        </p:nvSpPr>
        <p:spPr>
          <a:xfrm>
            <a:off x="-54573" y="-27029"/>
            <a:ext cx="1955801" cy="13770058"/>
          </a:xfrm>
          <a:prstGeom prst="rect">
            <a:avLst/>
          </a:prstGeom>
          <a:solidFill>
            <a:srgbClr val="0CAAB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0" name="Captura de Pantalla 2022-02-08 a la(s) 10.17.52 p.m..png" descr="Captura de Pantalla 2022-02-08 a la(s) 10.17.52 p.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6153" y="11417261"/>
            <a:ext cx="2504244" cy="1664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Captura de Pantalla 2022-02-17 a la(s) 8.46.59 a.m..png" descr="Captura de Pantalla 2022-02-17 a la(s) 8.46.59 a.m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303" y="829703"/>
            <a:ext cx="4225289" cy="62948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ángulo"/>
          <p:cNvSpPr/>
          <p:nvPr/>
        </p:nvSpPr>
        <p:spPr>
          <a:xfrm>
            <a:off x="-54573" y="12696638"/>
            <a:ext cx="24493146" cy="1046391"/>
          </a:xfrm>
          <a:prstGeom prst="rect">
            <a:avLst/>
          </a:prstGeom>
          <a:solidFill>
            <a:srgbClr val="B700B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0" name="Captura de Pantalla 2022-02-09 a la(s) 1.05.33 p.m..png" descr="Captura de Pantalla 2022-02-09 a la(s) 1.05.33 p.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6153" y="11554962"/>
            <a:ext cx="2504244" cy="1635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Captura de Pantalla 2022-02-17 a la(s) 8.46.59 a.m..png" descr="Captura de Pantalla 2022-02-17 a la(s) 8.46.59 a.m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303" y="829703"/>
            <a:ext cx="4225289" cy="62948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c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ángulo"/>
          <p:cNvSpPr/>
          <p:nvPr/>
        </p:nvSpPr>
        <p:spPr>
          <a:xfrm>
            <a:off x="-54573" y="12696638"/>
            <a:ext cx="24493146" cy="1046391"/>
          </a:xfrm>
          <a:prstGeom prst="rect">
            <a:avLst/>
          </a:prstGeom>
          <a:solidFill>
            <a:srgbClr val="0CAAB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50" name="Captura de Pantalla 2022-02-09 a la(s) 1.05.33 p.m..png" descr="Captura de Pantalla 2022-02-09 a la(s) 1.05.33 p.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392" y="635940"/>
            <a:ext cx="2504243" cy="1635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Captura de Pantalla 2022-02-17 a la(s) 8.46.59 a.m..png" descr="Captura de Pantalla 2022-02-17 a la(s) 8.46.59 a.m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6563" y="12288197"/>
            <a:ext cx="4452447" cy="66332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CO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Photo Yellow copia 3">
    <p:bg>
      <p:bgPr>
        <a:solidFill>
          <a:srgbClr val="FE9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icture Placeholder 8"/>
          <p:cNvSpPr>
            <a:spLocks noGrp="1"/>
          </p:cNvSpPr>
          <p:nvPr>
            <p:ph type="pic" idx="21"/>
          </p:nvPr>
        </p:nvSpPr>
        <p:spPr>
          <a:xfrm>
            <a:off x="2" y="-1363364"/>
            <a:ext cx="24383999" cy="8305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Photo Yellow copia 2">
    <p:bg>
      <p:bgPr>
        <a:solidFill>
          <a:srgbClr val="FE4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icture Placeholder 8"/>
          <p:cNvSpPr>
            <a:spLocks noGrp="1"/>
          </p:cNvSpPr>
          <p:nvPr>
            <p:ph type="pic" idx="21"/>
          </p:nvPr>
        </p:nvSpPr>
        <p:spPr>
          <a:xfrm>
            <a:off x="2" y="-1363364"/>
            <a:ext cx="24383999" cy="8305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Agrupar"/>
          <p:cNvGrpSpPr/>
          <p:nvPr/>
        </p:nvGrpSpPr>
        <p:grpSpPr>
          <a:xfrm>
            <a:off x="21740152" y="4374238"/>
            <a:ext cx="7696201" cy="12801601"/>
            <a:chOff x="0" y="0"/>
            <a:chExt cx="7696200" cy="12801600"/>
          </a:xfrm>
        </p:grpSpPr>
        <p:sp>
          <p:nvSpPr>
            <p:cNvPr id="197" name="O"/>
            <p:cNvSpPr txBox="1"/>
            <p:nvPr/>
          </p:nvSpPr>
          <p:spPr>
            <a:xfrm>
              <a:off x="0" y="0"/>
              <a:ext cx="7696201" cy="1280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0000" b="0">
                  <a:solidFill>
                    <a:srgbClr val="FE9301"/>
                  </a:solidFill>
                  <a:latin typeface="Azedo Bold"/>
                  <a:ea typeface="Azedo Bold"/>
                  <a:cs typeface="Azedo Bold"/>
                  <a:sym typeface="Azedo Bold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198" name="Círculo"/>
            <p:cNvSpPr/>
            <p:nvPr/>
          </p:nvSpPr>
          <p:spPr>
            <a:xfrm>
              <a:off x="668763" y="549162"/>
              <a:ext cx="2123191" cy="2123189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03" name="Agrupar"/>
          <p:cNvGrpSpPr/>
          <p:nvPr/>
        </p:nvGrpSpPr>
        <p:grpSpPr>
          <a:xfrm>
            <a:off x="-4436092" y="-760191"/>
            <a:ext cx="7696201" cy="12801601"/>
            <a:chOff x="0" y="0"/>
            <a:chExt cx="7696200" cy="12801600"/>
          </a:xfrm>
        </p:grpSpPr>
        <p:sp>
          <p:nvSpPr>
            <p:cNvPr id="200" name="O"/>
            <p:cNvSpPr txBox="1"/>
            <p:nvPr/>
          </p:nvSpPr>
          <p:spPr>
            <a:xfrm>
              <a:off x="0" y="0"/>
              <a:ext cx="7696201" cy="1280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0000" b="0">
                  <a:solidFill>
                    <a:srgbClr val="FE9301"/>
                  </a:solidFill>
                  <a:latin typeface="Azedo Bold"/>
                  <a:ea typeface="Azedo Bold"/>
                  <a:cs typeface="Azedo Bold"/>
                  <a:sym typeface="Azedo Bold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201" name="Círculo"/>
            <p:cNvSpPr/>
            <p:nvPr/>
          </p:nvSpPr>
          <p:spPr>
            <a:xfrm>
              <a:off x="668763" y="549162"/>
              <a:ext cx="2123191" cy="212318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2" name="Círculo"/>
            <p:cNvSpPr/>
            <p:nvPr/>
          </p:nvSpPr>
          <p:spPr>
            <a:xfrm>
              <a:off x="3931517" y="549162"/>
              <a:ext cx="2123191" cy="2123189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0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Left Red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icture Placeholder 8"/>
          <p:cNvSpPr>
            <a:spLocks noGrp="1"/>
          </p:cNvSpPr>
          <p:nvPr>
            <p:ph type="pic" idx="21"/>
          </p:nvPr>
        </p:nvSpPr>
        <p:spPr>
          <a:xfrm>
            <a:off x="-10215877" y="-146447"/>
            <a:ext cx="26607431" cy="140088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Photo Red">
    <p:bg>
      <p:bgPr>
        <a:solidFill>
          <a:srgbClr val="FE4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icture Placeholder 8"/>
          <p:cNvSpPr>
            <a:spLocks noGrp="1"/>
          </p:cNvSpPr>
          <p:nvPr>
            <p:ph type="pic" idx="21"/>
          </p:nvPr>
        </p:nvSpPr>
        <p:spPr>
          <a:xfrm>
            <a:off x="10045499" y="-54105"/>
            <a:ext cx="14350142" cy="140088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0" name="Línea"/>
          <p:cNvSpPr/>
          <p:nvPr/>
        </p:nvSpPr>
        <p:spPr>
          <a:xfrm flipH="1" flipV="1">
            <a:off x="1233546" y="12499178"/>
            <a:ext cx="1854116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1" name="Captura de Pantalla 2022-01-29 a la(s) 2.11.58 p.m..png" descr="Captura de Pantalla 2022-01-29 a la(s) 2.11.58 p.m..png"/>
          <p:cNvPicPr>
            <a:picLocks noChangeAspect="1"/>
          </p:cNvPicPr>
          <p:nvPr/>
        </p:nvPicPr>
        <p:blipFill>
          <a:blip r:embed="rId2"/>
          <a:srcRect l="58" t="16" r="59" b="16"/>
          <a:stretch>
            <a:fillRect/>
          </a:stretch>
        </p:blipFill>
        <p:spPr>
          <a:xfrm>
            <a:off x="20401366" y="11945340"/>
            <a:ext cx="3290888" cy="1107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810" y="0"/>
                </a:moveTo>
                <a:cubicBezTo>
                  <a:pt x="695" y="24"/>
                  <a:pt x="603" y="65"/>
                  <a:pt x="531" y="155"/>
                </a:cubicBezTo>
                <a:cubicBezTo>
                  <a:pt x="313" y="390"/>
                  <a:pt x="141" y="901"/>
                  <a:pt x="62" y="1548"/>
                </a:cubicBezTo>
                <a:cubicBezTo>
                  <a:pt x="-1" y="1996"/>
                  <a:pt x="0" y="2671"/>
                  <a:pt x="0" y="3792"/>
                </a:cubicBezTo>
                <a:lnTo>
                  <a:pt x="0" y="17808"/>
                </a:lnTo>
                <a:cubicBezTo>
                  <a:pt x="0" y="18929"/>
                  <a:pt x="-1" y="19604"/>
                  <a:pt x="62" y="20052"/>
                </a:cubicBezTo>
                <a:cubicBezTo>
                  <a:pt x="141" y="20699"/>
                  <a:pt x="313" y="21210"/>
                  <a:pt x="531" y="21445"/>
                </a:cubicBezTo>
                <a:cubicBezTo>
                  <a:pt x="603" y="21535"/>
                  <a:pt x="695" y="21576"/>
                  <a:pt x="810" y="21600"/>
                </a:cubicBezTo>
                <a:lnTo>
                  <a:pt x="20788" y="21600"/>
                </a:lnTo>
                <a:cubicBezTo>
                  <a:pt x="20903" y="21576"/>
                  <a:pt x="20995" y="21535"/>
                  <a:pt x="21067" y="21445"/>
                </a:cubicBezTo>
                <a:cubicBezTo>
                  <a:pt x="21285" y="21210"/>
                  <a:pt x="21457" y="20699"/>
                  <a:pt x="21536" y="20052"/>
                </a:cubicBezTo>
                <a:cubicBezTo>
                  <a:pt x="21599" y="19604"/>
                  <a:pt x="21598" y="18929"/>
                  <a:pt x="21598" y="17808"/>
                </a:cubicBezTo>
                <a:lnTo>
                  <a:pt x="21598" y="3792"/>
                </a:lnTo>
                <a:cubicBezTo>
                  <a:pt x="21598" y="2671"/>
                  <a:pt x="21599" y="1996"/>
                  <a:pt x="21536" y="1548"/>
                </a:cubicBezTo>
                <a:cubicBezTo>
                  <a:pt x="21457" y="901"/>
                  <a:pt x="21285" y="390"/>
                  <a:pt x="21067" y="155"/>
                </a:cubicBezTo>
                <a:cubicBezTo>
                  <a:pt x="20995" y="65"/>
                  <a:pt x="20903" y="24"/>
                  <a:pt x="20788" y="0"/>
                </a:cubicBezTo>
                <a:lnTo>
                  <a:pt x="81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2" name="Rectángulo"/>
          <p:cNvSpPr/>
          <p:nvPr/>
        </p:nvSpPr>
        <p:spPr>
          <a:xfrm>
            <a:off x="-15588" y="-50260"/>
            <a:ext cx="10377285" cy="138165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3" name="Captura de Pantalla 2022-01-29 a la(s) 2.11.58 p.m..png" descr="Captura de Pantalla 2022-01-29 a la(s) 2.11.58 p.m..png"/>
          <p:cNvPicPr>
            <a:picLocks noChangeAspect="1"/>
          </p:cNvPicPr>
          <p:nvPr/>
        </p:nvPicPr>
        <p:blipFill>
          <a:blip r:embed="rId2"/>
          <a:srcRect l="58" t="16" r="59" b="16"/>
          <a:stretch>
            <a:fillRect/>
          </a:stretch>
        </p:blipFill>
        <p:spPr>
          <a:xfrm>
            <a:off x="3527610" y="11544309"/>
            <a:ext cx="3290888" cy="1107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810" y="0"/>
                </a:moveTo>
                <a:cubicBezTo>
                  <a:pt x="695" y="24"/>
                  <a:pt x="603" y="65"/>
                  <a:pt x="531" y="155"/>
                </a:cubicBezTo>
                <a:cubicBezTo>
                  <a:pt x="313" y="390"/>
                  <a:pt x="141" y="901"/>
                  <a:pt x="62" y="1548"/>
                </a:cubicBezTo>
                <a:cubicBezTo>
                  <a:pt x="-1" y="1996"/>
                  <a:pt x="0" y="2671"/>
                  <a:pt x="0" y="3792"/>
                </a:cubicBezTo>
                <a:lnTo>
                  <a:pt x="0" y="17808"/>
                </a:lnTo>
                <a:cubicBezTo>
                  <a:pt x="0" y="18929"/>
                  <a:pt x="-1" y="19604"/>
                  <a:pt x="62" y="20052"/>
                </a:cubicBezTo>
                <a:cubicBezTo>
                  <a:pt x="141" y="20699"/>
                  <a:pt x="313" y="21210"/>
                  <a:pt x="531" y="21445"/>
                </a:cubicBezTo>
                <a:cubicBezTo>
                  <a:pt x="603" y="21535"/>
                  <a:pt x="695" y="21576"/>
                  <a:pt x="810" y="21600"/>
                </a:cubicBezTo>
                <a:lnTo>
                  <a:pt x="20788" y="21600"/>
                </a:lnTo>
                <a:cubicBezTo>
                  <a:pt x="20903" y="21576"/>
                  <a:pt x="20995" y="21535"/>
                  <a:pt x="21067" y="21445"/>
                </a:cubicBezTo>
                <a:cubicBezTo>
                  <a:pt x="21285" y="21210"/>
                  <a:pt x="21457" y="20699"/>
                  <a:pt x="21536" y="20052"/>
                </a:cubicBezTo>
                <a:cubicBezTo>
                  <a:pt x="21599" y="19604"/>
                  <a:pt x="21598" y="18929"/>
                  <a:pt x="21598" y="17808"/>
                </a:cubicBezTo>
                <a:lnTo>
                  <a:pt x="21598" y="3792"/>
                </a:lnTo>
                <a:cubicBezTo>
                  <a:pt x="21598" y="2671"/>
                  <a:pt x="21599" y="1996"/>
                  <a:pt x="21536" y="1548"/>
                </a:cubicBezTo>
                <a:cubicBezTo>
                  <a:pt x="21457" y="901"/>
                  <a:pt x="21285" y="390"/>
                  <a:pt x="21067" y="155"/>
                </a:cubicBezTo>
                <a:cubicBezTo>
                  <a:pt x="20995" y="65"/>
                  <a:pt x="20903" y="24"/>
                  <a:pt x="20788" y="0"/>
                </a:cubicBezTo>
                <a:lnTo>
                  <a:pt x="81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Photo Red copia">
    <p:bg>
      <p:bgPr>
        <a:solidFill>
          <a:srgbClr val="FE4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icture Placeholder 8"/>
          <p:cNvSpPr>
            <a:spLocks noGrp="1"/>
          </p:cNvSpPr>
          <p:nvPr>
            <p:ph type="pic" idx="21"/>
          </p:nvPr>
        </p:nvSpPr>
        <p:spPr>
          <a:xfrm>
            <a:off x="-2" y="-1400421"/>
            <a:ext cx="24384001" cy="8305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232" name="Captura de Pantalla 2022-01-29 a la(s) 2.11.58 p.m..png" descr="Captura de Pantalla 2022-01-29 a la(s) 2.11.58 p.m..png"/>
          <p:cNvPicPr>
            <a:picLocks noChangeAspect="1"/>
          </p:cNvPicPr>
          <p:nvPr/>
        </p:nvPicPr>
        <p:blipFill>
          <a:blip r:embed="rId2"/>
          <a:srcRect l="58" t="16" r="59" b="16"/>
          <a:stretch>
            <a:fillRect/>
          </a:stretch>
        </p:blipFill>
        <p:spPr>
          <a:xfrm>
            <a:off x="20172206" y="12231789"/>
            <a:ext cx="3290888" cy="110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810" y="0"/>
                </a:moveTo>
                <a:cubicBezTo>
                  <a:pt x="695" y="24"/>
                  <a:pt x="603" y="65"/>
                  <a:pt x="531" y="155"/>
                </a:cubicBezTo>
                <a:cubicBezTo>
                  <a:pt x="313" y="390"/>
                  <a:pt x="141" y="901"/>
                  <a:pt x="62" y="1548"/>
                </a:cubicBezTo>
                <a:cubicBezTo>
                  <a:pt x="-1" y="1996"/>
                  <a:pt x="0" y="2671"/>
                  <a:pt x="0" y="3792"/>
                </a:cubicBezTo>
                <a:lnTo>
                  <a:pt x="0" y="17808"/>
                </a:lnTo>
                <a:cubicBezTo>
                  <a:pt x="0" y="18929"/>
                  <a:pt x="-1" y="19604"/>
                  <a:pt x="62" y="20052"/>
                </a:cubicBezTo>
                <a:cubicBezTo>
                  <a:pt x="141" y="20699"/>
                  <a:pt x="313" y="21210"/>
                  <a:pt x="531" y="21445"/>
                </a:cubicBezTo>
                <a:cubicBezTo>
                  <a:pt x="603" y="21535"/>
                  <a:pt x="695" y="21576"/>
                  <a:pt x="810" y="21600"/>
                </a:cubicBezTo>
                <a:lnTo>
                  <a:pt x="20788" y="21600"/>
                </a:lnTo>
                <a:cubicBezTo>
                  <a:pt x="20903" y="21576"/>
                  <a:pt x="20995" y="21535"/>
                  <a:pt x="21067" y="21445"/>
                </a:cubicBezTo>
                <a:cubicBezTo>
                  <a:pt x="21285" y="21210"/>
                  <a:pt x="21457" y="20699"/>
                  <a:pt x="21536" y="20052"/>
                </a:cubicBezTo>
                <a:cubicBezTo>
                  <a:pt x="21599" y="19604"/>
                  <a:pt x="21598" y="18929"/>
                  <a:pt x="21598" y="17808"/>
                </a:cubicBezTo>
                <a:lnTo>
                  <a:pt x="21598" y="3792"/>
                </a:lnTo>
                <a:cubicBezTo>
                  <a:pt x="21598" y="2671"/>
                  <a:pt x="21599" y="1996"/>
                  <a:pt x="21536" y="1548"/>
                </a:cubicBezTo>
                <a:cubicBezTo>
                  <a:pt x="21457" y="901"/>
                  <a:pt x="21285" y="390"/>
                  <a:pt x="21067" y="155"/>
                </a:cubicBezTo>
                <a:cubicBezTo>
                  <a:pt x="20995" y="65"/>
                  <a:pt x="20903" y="24"/>
                  <a:pt x="20788" y="0"/>
                </a:cubicBezTo>
                <a:lnTo>
                  <a:pt x="81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Left Red cop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Captura de Pantalla 2022-02-08 a la(s) 10.17.52 p.m..png" descr="Captura de Pantalla 2022-02-08 a la(s) 10.17.52 p.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425" y="11860058"/>
            <a:ext cx="2226022" cy="147940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CO copy 4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Línea"/>
          <p:cNvSpPr/>
          <p:nvPr/>
        </p:nvSpPr>
        <p:spPr>
          <a:xfrm flipH="1" flipV="1">
            <a:off x="1233546" y="12499178"/>
            <a:ext cx="18541160" cy="1"/>
          </a:xfrm>
          <a:prstGeom prst="line">
            <a:avLst/>
          </a:prstGeom>
          <a:ln w="25400">
            <a:solidFill>
              <a:srgbClr val="FE9301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49" name="Captura de Pantalla 2021-01-07 a la(s) 4.39.28 p. m..png" descr="Captura de Pantalla 2021-01-07 a la(s) 4.39.28 p. m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6184" y="11973373"/>
            <a:ext cx="3148299" cy="105161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za volando bajo sobre una playa con una cerca pequeña en primer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o de arena entre dos colinas que conduce al océano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o de arena entre dos colinas que conduce al océano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za volando bajo sobre una playa con una cerca pequeña en primer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e la playa y el mar desde una duna de arena con hierbas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Pérez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 Juan Pérez</a:t>
            </a:r>
          </a:p>
        </p:txBody>
      </p:sp>
      <p:sp>
        <p:nvSpPr>
          <p:cNvPr id="94" name="“Escribe una cita aquí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“Escribe una cita aquí” 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tif"/><Relationship Id="rId5" Type="http://schemas.openxmlformats.org/officeDocument/2006/relationships/image" Target="../media/image11.t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ángulo"/>
          <p:cNvSpPr/>
          <p:nvPr/>
        </p:nvSpPr>
        <p:spPr>
          <a:xfrm>
            <a:off x="-54573" y="12259668"/>
            <a:ext cx="24493146" cy="1483361"/>
          </a:xfrm>
          <a:prstGeom prst="rect">
            <a:avLst/>
          </a:prstGeom>
          <a:solidFill>
            <a:srgbClr val="0CAAB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60" name="Agrupar" descr="Agrupar"/>
          <p:cNvPicPr>
            <a:picLocks noChangeAspect="1"/>
          </p:cNvPicPr>
          <p:nvPr/>
        </p:nvPicPr>
        <p:blipFill>
          <a:blip r:embed="rId2"/>
          <a:srcRect t="21382" r="1706"/>
          <a:stretch>
            <a:fillRect/>
          </a:stretch>
        </p:blipFill>
        <p:spPr>
          <a:xfrm>
            <a:off x="2640452" y="2405105"/>
            <a:ext cx="18213482" cy="728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aptura de Pantalla 2022-02-17 a la(s) 8.46.59 a.m..png" descr="Captura de Pantalla 2022-02-17 a la(s) 8.46.59 a.m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78" y="10002577"/>
            <a:ext cx="6662321" cy="992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Agrupar"/>
          <p:cNvGrpSpPr/>
          <p:nvPr/>
        </p:nvGrpSpPr>
        <p:grpSpPr>
          <a:xfrm>
            <a:off x="12738279" y="9902324"/>
            <a:ext cx="6322143" cy="1193092"/>
            <a:chOff x="0" y="0"/>
            <a:chExt cx="6322141" cy="1193091"/>
          </a:xfrm>
        </p:grpSpPr>
        <p:pic>
          <p:nvPicPr>
            <p:cNvPr id="262" name="Captura de Pantalla 2022-02-09 a la(s) 1.05.33 p.m..png" descr="Captura de Pantalla 2022-02-09 a la(s) 1.05.33 p.m..png"/>
            <p:cNvPicPr>
              <a:picLocks noChangeAspect="1"/>
            </p:cNvPicPr>
            <p:nvPr/>
          </p:nvPicPr>
          <p:blipFill>
            <a:blip r:embed="rId4"/>
            <a:srcRect l="9458" t="8623" r="9458" b="54106"/>
            <a:stretch>
              <a:fillRect/>
            </a:stretch>
          </p:blipFill>
          <p:spPr>
            <a:xfrm>
              <a:off x="0" y="149490"/>
              <a:ext cx="2978973" cy="894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Captura de Pantalla 2022-02-09 a la(s) 1.05.33 p.m..png" descr="Captura de Pantalla 2022-02-09 a la(s) 1.05.33 p.m..png"/>
            <p:cNvPicPr>
              <a:picLocks noChangeAspect="1"/>
            </p:cNvPicPr>
            <p:nvPr/>
          </p:nvPicPr>
          <p:blipFill>
            <a:blip r:embed="rId4"/>
            <a:srcRect l="5318" t="42324" r="5318" b="7941"/>
            <a:stretch>
              <a:fillRect/>
            </a:stretch>
          </p:blipFill>
          <p:spPr>
            <a:xfrm>
              <a:off x="3038984" y="0"/>
              <a:ext cx="3283158" cy="1193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7" name="Tabla"/>
          <p:cNvGraphicFramePr/>
          <p:nvPr/>
        </p:nvGraphicFramePr>
        <p:xfrm>
          <a:off x="5084780" y="4894482"/>
          <a:ext cx="14325600" cy="392703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83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5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9011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b="1">
                          <a:sym typeface="Helvetica Neue"/>
                        </a:rPr>
                        <a:t>Cantidad de respuestas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b="1">
                          <a:sym typeface="Helvetica Neue"/>
                        </a:rPr>
                        <a:t>Tarifa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 b="1">
                          <a:sym typeface="Helvetica Neue"/>
                        </a:rPr>
                        <a:t>Tarifa por respuesta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901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Sondeos de opinión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54,000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$170,000.00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3.15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01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Encuesta Referencia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600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$7,500.00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Helvetica Neue Light"/>
                          <a:ea typeface="Helvetica Neue Light"/>
                          <a:cs typeface="Helvetica Neue Light"/>
                        </a:rPr>
                        <a:t>$12.50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">
            <a:extLst>
              <a:ext uri="{FF2B5EF4-FFF2-40B4-BE49-F238E27FC236}">
                <a16:creationId xmlns:a16="http://schemas.microsoft.com/office/drawing/2014/main" id="{B07C2860-3AF4-3F47-9DB5-DD896108FC1D}"/>
              </a:ext>
            </a:extLst>
          </p:cNvPr>
          <p:cNvSpPr/>
          <p:nvPr/>
        </p:nvSpPr>
        <p:spPr>
          <a:xfrm>
            <a:off x="-54573" y="12259668"/>
            <a:ext cx="24493146" cy="1483361"/>
          </a:xfrm>
          <a:prstGeom prst="rect">
            <a:avLst/>
          </a:prstGeom>
          <a:solidFill>
            <a:srgbClr val="0CAAB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Agrupar" descr="Agrupar">
            <a:extLst>
              <a:ext uri="{FF2B5EF4-FFF2-40B4-BE49-F238E27FC236}">
                <a16:creationId xmlns:a16="http://schemas.microsoft.com/office/drawing/2014/main" id="{A7C167C4-E676-4A4E-86B9-44ED1688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382" r="1706"/>
          <a:stretch>
            <a:fillRect/>
          </a:stretch>
        </p:blipFill>
        <p:spPr>
          <a:xfrm>
            <a:off x="2640452" y="2405105"/>
            <a:ext cx="18213482" cy="728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aptura de Pantalla 2022-02-17 a la(s) 8.46.59 a.m..png" descr="Captura de Pantalla 2022-02-17 a la(s) 8.46.59 a.m..png">
            <a:extLst>
              <a:ext uri="{FF2B5EF4-FFF2-40B4-BE49-F238E27FC236}">
                <a16:creationId xmlns:a16="http://schemas.microsoft.com/office/drawing/2014/main" id="{2219B156-8DD9-B64E-AFA9-163BD822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78" y="10002577"/>
            <a:ext cx="6662321" cy="992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Agrupar">
            <a:extLst>
              <a:ext uri="{FF2B5EF4-FFF2-40B4-BE49-F238E27FC236}">
                <a16:creationId xmlns:a16="http://schemas.microsoft.com/office/drawing/2014/main" id="{DEAE806C-226F-D648-993F-3236389F7B12}"/>
              </a:ext>
            </a:extLst>
          </p:cNvPr>
          <p:cNvGrpSpPr/>
          <p:nvPr/>
        </p:nvGrpSpPr>
        <p:grpSpPr>
          <a:xfrm>
            <a:off x="12738279" y="9902324"/>
            <a:ext cx="6322143" cy="1193092"/>
            <a:chOff x="0" y="0"/>
            <a:chExt cx="6322141" cy="1193091"/>
          </a:xfrm>
        </p:grpSpPr>
        <p:pic>
          <p:nvPicPr>
            <p:cNvPr id="14" name="Captura de Pantalla 2022-02-09 a la(s) 1.05.33 p.m..png" descr="Captura de Pantalla 2022-02-09 a la(s) 1.05.33 p.m..png">
              <a:extLst>
                <a:ext uri="{FF2B5EF4-FFF2-40B4-BE49-F238E27FC236}">
                  <a16:creationId xmlns:a16="http://schemas.microsoft.com/office/drawing/2014/main" id="{12D8C44F-D151-5E4D-9B90-BF7193AD2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458" t="8623" r="9458" b="54106"/>
            <a:stretch>
              <a:fillRect/>
            </a:stretch>
          </p:blipFill>
          <p:spPr>
            <a:xfrm>
              <a:off x="0" y="149490"/>
              <a:ext cx="2978973" cy="894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Captura de Pantalla 2022-02-09 a la(s) 1.05.33 p.m..png" descr="Captura de Pantalla 2022-02-09 a la(s) 1.05.33 p.m..png">
              <a:extLst>
                <a:ext uri="{FF2B5EF4-FFF2-40B4-BE49-F238E27FC236}">
                  <a16:creationId xmlns:a16="http://schemas.microsoft.com/office/drawing/2014/main" id="{A30EB2C5-B1AF-8C47-A595-6397CD38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18" t="42324" r="5318" b="7941"/>
            <a:stretch>
              <a:fillRect/>
            </a:stretch>
          </p:blipFill>
          <p:spPr>
            <a:xfrm>
              <a:off x="3038984" y="0"/>
              <a:ext cx="3283158" cy="1193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99A6407-B9E6-E343-93EB-D99DD220A2A9}"/>
              </a:ext>
            </a:extLst>
          </p:cNvPr>
          <p:cNvSpPr txBox="1"/>
          <p:nvPr/>
        </p:nvSpPr>
        <p:spPr>
          <a:xfrm>
            <a:off x="468923" y="12560227"/>
            <a:ext cx="236337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CONTÁCTENOS: MAD@ADIARIOCR.COM</a:t>
            </a:r>
            <a:endParaRPr lang="en-CR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Placeholder 8" descr="Picture Placeholder 8"/>
          <p:cNvPicPr>
            <a:picLocks/>
          </p:cNvPicPr>
          <p:nvPr/>
        </p:nvPicPr>
        <p:blipFill>
          <a:blip r:embed="rId2"/>
          <a:srcRect l="1175" r="332"/>
          <a:stretch>
            <a:fillRect/>
          </a:stretch>
        </p:blipFill>
        <p:spPr>
          <a:xfrm>
            <a:off x="0" y="-1"/>
            <a:ext cx="24383887" cy="1371586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municación…">
            <a:extLst>
              <a:ext uri="{FF2B5EF4-FFF2-40B4-BE49-F238E27FC236}">
                <a16:creationId xmlns:a16="http://schemas.microsoft.com/office/drawing/2014/main" id="{854187A9-E595-4648-BA49-AC831068126E}"/>
              </a:ext>
            </a:extLst>
          </p:cNvPr>
          <p:cNvSpPr txBox="1"/>
          <p:nvPr/>
        </p:nvSpPr>
        <p:spPr>
          <a:xfrm>
            <a:off x="437351" y="821210"/>
            <a:ext cx="8435669" cy="195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60000"/>
              </a:lnSpc>
              <a:defRPr sz="9300" b="0">
                <a:solidFill>
                  <a:srgbClr val="B700B9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 err="1"/>
              <a:t>Comunicación</a:t>
            </a:r>
            <a:r>
              <a:rPr dirty="0"/>
              <a:t> </a:t>
            </a:r>
          </a:p>
          <a:p>
            <a:pPr>
              <a:lnSpc>
                <a:spcPct val="60000"/>
              </a:lnSpc>
              <a:defRPr sz="9300" b="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dirty="0" err="1">
                <a:solidFill>
                  <a:srgbClr val="07ACBC"/>
                </a:solidFill>
              </a:rPr>
              <a:t>en</a:t>
            </a:r>
            <a:r>
              <a:rPr dirty="0">
                <a:solidFill>
                  <a:srgbClr val="07ACBC"/>
                </a:solidFill>
              </a:rPr>
              <a:t> </a:t>
            </a:r>
            <a:r>
              <a:rPr dirty="0" err="1">
                <a:solidFill>
                  <a:srgbClr val="07ACBC"/>
                </a:solidFill>
              </a:rPr>
              <a:t>movimiento</a:t>
            </a:r>
            <a:endParaRPr dirty="0">
              <a:solidFill>
                <a:srgbClr val="07ACBC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Agrupar"/>
          <p:cNvGrpSpPr/>
          <p:nvPr/>
        </p:nvGrpSpPr>
        <p:grpSpPr>
          <a:xfrm>
            <a:off x="13285711" y="2837592"/>
            <a:ext cx="10118969" cy="7300110"/>
            <a:chOff x="0" y="408605"/>
            <a:chExt cx="10118968" cy="7300108"/>
          </a:xfrm>
        </p:grpSpPr>
        <p:sp>
          <p:nvSpPr>
            <p:cNvPr id="278" name="Todos sabemos lo mucho que ha crecido la oferta y demanda de las plataformas tecnológicas de  transporte de personas."/>
            <p:cNvSpPr/>
            <p:nvPr/>
          </p:nvSpPr>
          <p:spPr>
            <a:xfrm>
              <a:off x="0" y="408605"/>
              <a:ext cx="98658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>
                <a:lnSpc>
                  <a:spcPct val="90000"/>
                </a:lnSpc>
                <a:defRPr sz="2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Todos sabemos lo mucho que ha crecido la oferta y demanda de las plataformas tecnológicas de  transporte de personas.</a:t>
              </a:r>
            </a:p>
          </p:txBody>
        </p:sp>
        <p:sp>
          <p:nvSpPr>
            <p:cNvPr id="279" name="En Costa Rica existen unos 40 mil socios conductores de diversas plataformas tecnológicas como Uber, DiDi e inDriver.…"/>
            <p:cNvSpPr/>
            <p:nvPr/>
          </p:nvSpPr>
          <p:spPr>
            <a:xfrm>
              <a:off x="253080" y="7708714"/>
              <a:ext cx="98658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just">
                <a:lnSpc>
                  <a:spcPct val="90000"/>
                </a:lnSpc>
                <a:defRPr sz="2500" b="0" i="1"/>
              </a:pPr>
              <a:r>
                <a:t>En Costa Rica existen unos 40 mil socios conductores de diversas plataformas tecnológicas como Uber, DiDi e inDriver. </a:t>
              </a:r>
            </a:p>
            <a:p>
              <a:pPr algn="just">
                <a:lnSpc>
                  <a:spcPct val="90000"/>
                </a:lnSpc>
                <a:defRPr sz="2500" b="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  <a:p>
              <a:pPr algn="r">
                <a:lnSpc>
                  <a:spcPct val="90000"/>
                </a:lnSpc>
                <a:defRPr sz="2500" b="0" i="1"/>
              </a:pPr>
              <a:r>
                <a:t>La República Marzo 26, 2021.</a:t>
              </a:r>
            </a:p>
          </p:txBody>
        </p:sp>
      </p:grpSp>
      <p:pic>
        <p:nvPicPr>
          <p:cNvPr id="281" name="Imagen" descr="Imagen"/>
          <p:cNvPicPr>
            <a:picLocks noChangeAspect="1"/>
          </p:cNvPicPr>
          <p:nvPr/>
        </p:nvPicPr>
        <p:blipFill>
          <a:blip r:embed="rId2"/>
          <a:srcRect l="10180" r="30754"/>
          <a:stretch>
            <a:fillRect/>
          </a:stretch>
        </p:blipFill>
        <p:spPr>
          <a:xfrm>
            <a:off x="-31137" y="-101363"/>
            <a:ext cx="12397484" cy="1391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196" y="4080913"/>
            <a:ext cx="6604001" cy="430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Captura de Pantalla 2022-02-17 a la(s) 8.46.59 a.m..png" descr="Captura de Pantalla 2022-02-17 a la(s) 8.46.59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1303" y="829703"/>
            <a:ext cx="4225289" cy="629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Agrupar"/>
          <p:cNvGrpSpPr/>
          <p:nvPr/>
        </p:nvGrpSpPr>
        <p:grpSpPr>
          <a:xfrm>
            <a:off x="4526532" y="2159130"/>
            <a:ext cx="15330935" cy="9397739"/>
            <a:chOff x="0" y="0"/>
            <a:chExt cx="15330933" cy="9397738"/>
          </a:xfrm>
        </p:grpSpPr>
        <p:pic>
          <p:nvPicPr>
            <p:cNvPr id="292" name="shutterstock_239228467.jpg" descr="shutterstock_239228467.jpg"/>
            <p:cNvPicPr>
              <a:picLocks noChangeAspect="1"/>
            </p:cNvPicPr>
            <p:nvPr/>
          </p:nvPicPr>
          <p:blipFill>
            <a:blip r:embed="rId2"/>
            <a:srcRect l="8126" t="21513" r="3292" b="12831"/>
            <a:stretch>
              <a:fillRect/>
            </a:stretch>
          </p:blipFill>
          <p:spPr>
            <a:xfrm>
              <a:off x="0" y="3926822"/>
              <a:ext cx="15330934" cy="5470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5" name="Agrupar"/>
            <p:cNvGrpSpPr/>
            <p:nvPr/>
          </p:nvGrpSpPr>
          <p:grpSpPr>
            <a:xfrm>
              <a:off x="5125425" y="0"/>
              <a:ext cx="5080034" cy="3422892"/>
              <a:chOff x="0" y="0"/>
              <a:chExt cx="5080033" cy="3422891"/>
            </a:xfrm>
          </p:grpSpPr>
          <p:sp>
            <p:nvSpPr>
              <p:cNvPr id="293" name="600…"/>
              <p:cNvSpPr txBox="1"/>
              <p:nvPr/>
            </p:nvSpPr>
            <p:spPr>
              <a:xfrm>
                <a:off x="435740" y="26"/>
                <a:ext cx="4208520" cy="3422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80000"/>
                  </a:lnSpc>
                  <a:defRPr sz="4000">
                    <a:solidFill>
                      <a:srgbClr val="0CAAB8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600 </a:t>
                </a:r>
              </a:p>
              <a:p>
                <a:pPr>
                  <a:lnSpc>
                    <a:spcPct val="80000"/>
                  </a:lnSpc>
                  <a:defRPr sz="4000">
                    <a:solidFill>
                      <a:srgbClr val="0CAAB8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conductores</a:t>
                </a:r>
              </a:p>
              <a:p>
                <a:pPr>
                  <a:lnSpc>
                    <a:spcPct val="80000"/>
                  </a:lnSpc>
                  <a:defRPr b="0"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  <a:r>
                  <a:t>Cada Vehículo con una tablet de 10” e internet móvil.</a:t>
                </a:r>
              </a:p>
            </p:txBody>
          </p:sp>
          <p:pic>
            <p:nvPicPr>
              <p:cNvPr id="294" name="Imagen" descr="Imagen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0"/>
                <a:ext cx="5080034" cy="34228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7" name="Contamos con acceso directo a más de 1600 conductores de plataformas tecnológicas de transporte."/>
          <p:cNvSpPr txBox="1"/>
          <p:nvPr/>
        </p:nvSpPr>
        <p:spPr>
          <a:xfrm>
            <a:off x="5324003" y="11044783"/>
            <a:ext cx="1373599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 err="1"/>
              <a:t>Contamos</a:t>
            </a:r>
            <a:r>
              <a:rPr dirty="0"/>
              <a:t> con </a:t>
            </a:r>
            <a:r>
              <a:rPr dirty="0" err="1"/>
              <a:t>acceso</a:t>
            </a:r>
            <a:r>
              <a:rPr dirty="0"/>
              <a:t> </a:t>
            </a:r>
            <a:r>
              <a:rPr dirty="0" err="1"/>
              <a:t>directo</a:t>
            </a:r>
            <a:r>
              <a:rPr dirty="0"/>
              <a:t> a </a:t>
            </a:r>
            <a:r>
              <a:rPr dirty="0" err="1"/>
              <a:t>más</a:t>
            </a:r>
            <a:r>
              <a:rPr dirty="0"/>
              <a:t> de 1</a:t>
            </a:r>
            <a:r>
              <a:rPr lang="es-ES" dirty="0"/>
              <a:t>.</a:t>
            </a:r>
            <a:r>
              <a:rPr dirty="0"/>
              <a:t>600 </a:t>
            </a:r>
            <a:r>
              <a:rPr dirty="0" err="1"/>
              <a:t>conductores</a:t>
            </a:r>
            <a:r>
              <a:rPr dirty="0"/>
              <a:t> de </a:t>
            </a:r>
            <a:r>
              <a:rPr dirty="0" err="1"/>
              <a:t>plataformas</a:t>
            </a:r>
            <a:r>
              <a:rPr dirty="0"/>
              <a:t> </a:t>
            </a:r>
            <a:r>
              <a:rPr dirty="0" err="1"/>
              <a:t>tecnológicas</a:t>
            </a:r>
            <a:r>
              <a:rPr dirty="0"/>
              <a:t> de </a:t>
            </a:r>
            <a:r>
              <a:rPr dirty="0" err="1"/>
              <a:t>transporte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Agrupar"/>
          <p:cNvGrpSpPr/>
          <p:nvPr/>
        </p:nvGrpSpPr>
        <p:grpSpPr>
          <a:xfrm>
            <a:off x="13776737" y="3238820"/>
            <a:ext cx="4228092" cy="6828028"/>
            <a:chOff x="0" y="0"/>
            <a:chExt cx="4228091" cy="6828027"/>
          </a:xfrm>
        </p:grpSpPr>
        <p:sp>
          <p:nvSpPr>
            <p:cNvPr id="305" name="Sondeos…"/>
            <p:cNvSpPr txBox="1"/>
            <p:nvPr/>
          </p:nvSpPr>
          <p:spPr>
            <a:xfrm>
              <a:off x="410342" y="5618076"/>
              <a:ext cx="3817750" cy="1209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4000" b="0">
                  <a:solidFill>
                    <a:srgbClr val="5E5E5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Sondeos </a:t>
              </a:r>
            </a:p>
            <a:p>
              <a:pPr>
                <a:lnSpc>
                  <a:spcPct val="80000"/>
                </a:lnSpc>
                <a:defRPr sz="4000" b="0">
                  <a:solidFill>
                    <a:srgbClr val="5E5E5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de opinión</a:t>
              </a:r>
            </a:p>
          </p:txBody>
        </p:sp>
        <p:grpSp>
          <p:nvGrpSpPr>
            <p:cNvPr id="313" name="Agrupar"/>
            <p:cNvGrpSpPr/>
            <p:nvPr/>
          </p:nvGrpSpPr>
          <p:grpSpPr>
            <a:xfrm>
              <a:off x="0" y="0"/>
              <a:ext cx="3429961" cy="5560155"/>
              <a:chOff x="0" y="0"/>
              <a:chExt cx="3429960" cy="5560154"/>
            </a:xfrm>
          </p:grpSpPr>
          <p:grpSp>
            <p:nvGrpSpPr>
              <p:cNvPr id="308" name="Agrupar"/>
              <p:cNvGrpSpPr/>
              <p:nvPr/>
            </p:nvGrpSpPr>
            <p:grpSpPr>
              <a:xfrm>
                <a:off x="0" y="0"/>
                <a:ext cx="3429961" cy="5560155"/>
                <a:chOff x="0" y="0"/>
                <a:chExt cx="3429960" cy="5560154"/>
              </a:xfrm>
            </p:grpSpPr>
            <p:pic>
              <p:nvPicPr>
                <p:cNvPr id="306" name="Imagen" descr="Imagen"/>
                <p:cNvPicPr>
                  <a:picLocks noChangeAspect="1"/>
                </p:cNvPicPr>
                <p:nvPr/>
              </p:nvPicPr>
              <p:blipFill>
                <a:blip r:embed="rId2"/>
                <a:srcRect b="13718"/>
                <a:stretch>
                  <a:fillRect/>
                </a:stretch>
              </p:blipFill>
              <p:spPr>
                <a:xfrm>
                  <a:off x="633936" y="549044"/>
                  <a:ext cx="1742834" cy="32513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07" name="kisspng-mobile-app-development-android-hand-holding-a-cell-phone-5b0d88a1e41790.7250771315276136019343.png" descr="kisspng-mobile-app-development-android-hand-holding-a-cell-phone-5b0d88a1e41790.7250771315276136019343.png"/>
                <p:cNvPicPr>
                  <a:picLocks noChangeAspect="1"/>
                </p:cNvPicPr>
                <p:nvPr/>
              </p:nvPicPr>
              <p:blipFill>
                <a:blip r:embed="rId3"/>
                <a:srcRect l="11622"/>
                <a:stretch>
                  <a:fillRect/>
                </a:stretch>
              </p:blipFill>
              <p:spPr>
                <a:xfrm flipH="1">
                  <a:off x="0" y="0"/>
                  <a:ext cx="3429961" cy="55601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09" name="Rectángulo"/>
              <p:cNvSpPr/>
              <p:nvPr/>
            </p:nvSpPr>
            <p:spPr>
              <a:xfrm>
                <a:off x="706961" y="1003664"/>
                <a:ext cx="1579731" cy="49464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312" name="Agrupar"/>
              <p:cNvGrpSpPr/>
              <p:nvPr/>
            </p:nvGrpSpPr>
            <p:grpSpPr>
              <a:xfrm>
                <a:off x="694261" y="1145665"/>
                <a:ext cx="1579731" cy="261443"/>
                <a:chOff x="0" y="0"/>
                <a:chExt cx="1579729" cy="261442"/>
              </a:xfrm>
            </p:grpSpPr>
            <p:pic>
              <p:nvPicPr>
                <p:cNvPr id="310" name="Captura de Pantalla 2022-02-08 a la(s) 10.17.52 p.m..png" descr="Captura de Pantalla 2022-02-08 a la(s) 10.17.52 p.m..png"/>
                <p:cNvPicPr>
                  <a:picLocks noChangeAspect="1"/>
                </p:cNvPicPr>
                <p:nvPr/>
              </p:nvPicPr>
              <p:blipFill>
                <a:blip r:embed="rId4"/>
                <a:srcRect b="56031"/>
                <a:stretch>
                  <a:fillRect/>
                </a:stretch>
              </p:blipFill>
              <p:spPr>
                <a:xfrm>
                  <a:off x="0" y="8854"/>
                  <a:ext cx="833860" cy="24366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1" name="Captura de Pantalla 2022-02-08 a la(s) 10.17.52 p.m..png" descr="Captura de Pantalla 2022-02-08 a la(s) 10.17.52 p.m..png"/>
                <p:cNvPicPr>
                  <a:picLocks noChangeAspect="1"/>
                </p:cNvPicPr>
                <p:nvPr/>
              </p:nvPicPr>
              <p:blipFill>
                <a:blip r:embed="rId4"/>
                <a:srcRect l="3869" t="43856" r="3869" b="8966"/>
                <a:stretch>
                  <a:fillRect/>
                </a:stretch>
              </p:blipFill>
              <p:spPr>
                <a:xfrm>
                  <a:off x="810410" y="0"/>
                  <a:ext cx="769320" cy="26144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317" name="Agrupar"/>
          <p:cNvGrpSpPr/>
          <p:nvPr/>
        </p:nvGrpSpPr>
        <p:grpSpPr>
          <a:xfrm>
            <a:off x="6379172" y="4909056"/>
            <a:ext cx="5552723" cy="4995322"/>
            <a:chOff x="0" y="0"/>
            <a:chExt cx="5552722" cy="4995320"/>
          </a:xfrm>
        </p:grpSpPr>
        <p:sp>
          <p:nvSpPr>
            <p:cNvPr id="315" name="Publicidad  en los vehículos"/>
            <p:cNvSpPr txBox="1"/>
            <p:nvPr/>
          </p:nvSpPr>
          <p:spPr>
            <a:xfrm>
              <a:off x="867464" y="3785368"/>
              <a:ext cx="3817750" cy="120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4000" b="0">
                  <a:solidFill>
                    <a:srgbClr val="5E5E5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Publicidad  en los vehículos</a:t>
              </a:r>
            </a:p>
          </p:txBody>
        </p:sp>
        <p:pic>
          <p:nvPicPr>
            <p:cNvPr id="316" name="Imagen" descr="Imagen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5552723" cy="3741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8" name="Agrupar" descr="Agrupar"/>
          <p:cNvPicPr>
            <a:picLocks noChangeAspect="1"/>
          </p:cNvPicPr>
          <p:nvPr/>
        </p:nvPicPr>
        <p:blipFill>
          <a:blip r:embed="rId6"/>
          <a:srcRect t="21382" r="1706"/>
          <a:stretch>
            <a:fillRect/>
          </a:stretch>
        </p:blipFill>
        <p:spPr>
          <a:xfrm>
            <a:off x="6786358" y="5910533"/>
            <a:ext cx="4738351" cy="189493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207E9E-C648-CA4E-8036-7F4A749607A6}"/>
              </a:ext>
            </a:extLst>
          </p:cNvPr>
          <p:cNvSpPr txBox="1"/>
          <p:nvPr/>
        </p:nvSpPr>
        <p:spPr>
          <a:xfrm>
            <a:off x="3042522" y="1274089"/>
            <a:ext cx="12262338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B700B9"/>
                </a:solidFill>
              </a:rPr>
              <a:t>OFRECEMOS:</a:t>
            </a:r>
            <a:endParaRPr lang="en-CR" sz="66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Agrupar"/>
          <p:cNvGrpSpPr/>
          <p:nvPr/>
        </p:nvGrpSpPr>
        <p:grpSpPr>
          <a:xfrm>
            <a:off x="1560040" y="3837273"/>
            <a:ext cx="21263919" cy="6041454"/>
            <a:chOff x="0" y="0"/>
            <a:chExt cx="21263916" cy="6041453"/>
          </a:xfrm>
        </p:grpSpPr>
        <p:pic>
          <p:nvPicPr>
            <p:cNvPr id="324" name="Imagen" descr="Imagen"/>
            <p:cNvPicPr>
              <a:picLocks noChangeAspect="1"/>
            </p:cNvPicPr>
            <p:nvPr/>
          </p:nvPicPr>
          <p:blipFill>
            <a:blip r:embed="rId2"/>
            <a:srcRect l="10179" t="4115" r="9596" b="3750"/>
            <a:stretch>
              <a:fillRect/>
            </a:stretch>
          </p:blipFill>
          <p:spPr>
            <a:xfrm>
              <a:off x="7030482" y="223383"/>
              <a:ext cx="1343054" cy="272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95" extrusionOk="0">
                  <a:moveTo>
                    <a:pt x="2540" y="0"/>
                  </a:moveTo>
                  <a:lnTo>
                    <a:pt x="1736" y="195"/>
                  </a:lnTo>
                  <a:cubicBezTo>
                    <a:pt x="837" y="413"/>
                    <a:pt x="422" y="700"/>
                    <a:pt x="160" y="1278"/>
                  </a:cubicBezTo>
                  <a:cubicBezTo>
                    <a:pt x="52" y="1515"/>
                    <a:pt x="-2" y="6153"/>
                    <a:pt x="0" y="10794"/>
                  </a:cubicBezTo>
                  <a:cubicBezTo>
                    <a:pt x="2" y="15434"/>
                    <a:pt x="58" y="20080"/>
                    <a:pt x="166" y="20329"/>
                  </a:cubicBezTo>
                  <a:cubicBezTo>
                    <a:pt x="452" y="20987"/>
                    <a:pt x="1342" y="21399"/>
                    <a:pt x="2789" y="21543"/>
                  </a:cubicBezTo>
                  <a:cubicBezTo>
                    <a:pt x="3132" y="21577"/>
                    <a:pt x="6896" y="21600"/>
                    <a:pt x="11154" y="21594"/>
                  </a:cubicBezTo>
                  <a:lnTo>
                    <a:pt x="18894" y="21581"/>
                  </a:lnTo>
                  <a:lnTo>
                    <a:pt x="19736" y="21376"/>
                  </a:lnTo>
                  <a:cubicBezTo>
                    <a:pt x="20689" y="21145"/>
                    <a:pt x="21186" y="20834"/>
                    <a:pt x="21414" y="20325"/>
                  </a:cubicBezTo>
                  <a:cubicBezTo>
                    <a:pt x="21525" y="20078"/>
                    <a:pt x="21587" y="15416"/>
                    <a:pt x="21593" y="10759"/>
                  </a:cubicBezTo>
                  <a:cubicBezTo>
                    <a:pt x="21598" y="6102"/>
                    <a:pt x="21550" y="1449"/>
                    <a:pt x="21440" y="1215"/>
                  </a:cubicBezTo>
                  <a:cubicBezTo>
                    <a:pt x="21198" y="704"/>
                    <a:pt x="20697" y="368"/>
                    <a:pt x="19883" y="170"/>
                  </a:cubicBezTo>
                  <a:lnTo>
                    <a:pt x="19181" y="0"/>
                  </a:lnTo>
                  <a:lnTo>
                    <a:pt x="10860" y="0"/>
                  </a:lnTo>
                  <a:lnTo>
                    <a:pt x="254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25" name="600 conductores"/>
            <p:cNvSpPr txBox="1"/>
            <p:nvPr/>
          </p:nvSpPr>
          <p:spPr>
            <a:xfrm>
              <a:off x="1104509" y="3491084"/>
              <a:ext cx="3104189" cy="407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600 conductores</a:t>
              </a:r>
            </a:p>
          </p:txBody>
        </p:sp>
        <p:sp>
          <p:nvSpPr>
            <p:cNvPr id="326" name="30 viajes diarios (Promedio)"/>
            <p:cNvSpPr txBox="1"/>
            <p:nvPr/>
          </p:nvSpPr>
          <p:spPr>
            <a:xfrm>
              <a:off x="6239611" y="3304526"/>
              <a:ext cx="2924612" cy="1377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30 viajes diarios (Promedio)</a:t>
              </a:r>
            </a:p>
          </p:txBody>
        </p:sp>
        <p:sp>
          <p:nvSpPr>
            <p:cNvPr id="327" name="2 pasajeros por viaje. (Promedio)"/>
            <p:cNvSpPr txBox="1"/>
            <p:nvPr/>
          </p:nvSpPr>
          <p:spPr>
            <a:xfrm>
              <a:off x="9747647" y="3270953"/>
              <a:ext cx="2245933" cy="1445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2 pasajeros por viaje. (Promedio)</a:t>
              </a:r>
            </a:p>
          </p:txBody>
        </p:sp>
        <p:sp>
          <p:nvSpPr>
            <p:cNvPr id="328" name="X"/>
            <p:cNvSpPr txBox="1"/>
            <p:nvPr/>
          </p:nvSpPr>
          <p:spPr>
            <a:xfrm>
              <a:off x="6028042" y="1676256"/>
              <a:ext cx="554383" cy="915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100">
                  <a:solidFill>
                    <a:srgbClr val="F09937"/>
                  </a:solidFill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329" name="X"/>
            <p:cNvSpPr txBox="1"/>
            <p:nvPr/>
          </p:nvSpPr>
          <p:spPr>
            <a:xfrm>
              <a:off x="8794759" y="1676256"/>
              <a:ext cx="554382" cy="915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100">
                  <a:solidFill>
                    <a:srgbClr val="F09937"/>
                  </a:solidFill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330" name="X"/>
            <p:cNvSpPr txBox="1"/>
            <p:nvPr/>
          </p:nvSpPr>
          <p:spPr>
            <a:xfrm>
              <a:off x="11961309" y="1676256"/>
              <a:ext cx="554383" cy="915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100">
                  <a:solidFill>
                    <a:srgbClr val="F09937"/>
                  </a:solidFill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331" name="30  días…"/>
            <p:cNvSpPr txBox="1"/>
            <p:nvPr/>
          </p:nvSpPr>
          <p:spPr>
            <a:xfrm>
              <a:off x="13101393" y="3116611"/>
              <a:ext cx="2771832" cy="175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dirty="0"/>
                <a:t>30  días</a:t>
              </a:r>
              <a:r>
                <a:rPr lang="es-ES" dirty="0"/>
                <a:t>.</a:t>
              </a:r>
              <a:endParaRPr dirty="0"/>
            </a:p>
          </p:txBody>
        </p:sp>
        <p:sp>
          <p:nvSpPr>
            <p:cNvPr id="332" name="="/>
            <p:cNvSpPr txBox="1"/>
            <p:nvPr/>
          </p:nvSpPr>
          <p:spPr>
            <a:xfrm>
              <a:off x="15754532" y="1676256"/>
              <a:ext cx="554383" cy="915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100">
                  <a:solidFill>
                    <a:srgbClr val="F09937"/>
                  </a:solidFill>
                </a:defRPr>
              </a:lvl1pPr>
            </a:lstStyle>
            <a:p>
              <a:r>
                <a:t>=</a:t>
              </a:r>
            </a:p>
          </p:txBody>
        </p:sp>
        <p:sp>
          <p:nvSpPr>
            <p:cNvPr id="333" name="Alcance total:…"/>
            <p:cNvSpPr txBox="1"/>
            <p:nvPr/>
          </p:nvSpPr>
          <p:spPr>
            <a:xfrm>
              <a:off x="17232475" y="3535892"/>
              <a:ext cx="3995907" cy="915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Alcance total:</a:t>
              </a:r>
            </a:p>
            <a:p>
              <a: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 1.080.000 personas</a:t>
              </a:r>
            </a:p>
          </p:txBody>
        </p:sp>
        <p:sp>
          <p:nvSpPr>
            <p:cNvPr id="334" name="Tiempo promedio por viaje: 8 minutos."/>
            <p:cNvSpPr txBox="1"/>
            <p:nvPr/>
          </p:nvSpPr>
          <p:spPr>
            <a:xfrm>
              <a:off x="6239611" y="4663586"/>
              <a:ext cx="2924612" cy="1377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Tiempo promedio por viaje: 8 minutos.</a:t>
              </a:r>
            </a:p>
          </p:txBody>
        </p:sp>
        <p:pic>
          <p:nvPicPr>
            <p:cNvPr id="335" name="Imagen" descr="Imagen"/>
            <p:cNvPicPr>
              <a:picLocks noChangeAspect="1"/>
            </p:cNvPicPr>
            <p:nvPr/>
          </p:nvPicPr>
          <p:blipFill>
            <a:blip r:embed="rId3"/>
            <a:srcRect t="23303" b="25251"/>
            <a:stretch>
              <a:fillRect/>
            </a:stretch>
          </p:blipFill>
          <p:spPr>
            <a:xfrm flipH="1">
              <a:off x="0" y="578280"/>
              <a:ext cx="5846685" cy="236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7526" y="25306"/>
              <a:ext cx="1494374" cy="2921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Imagen" descr="Imagen"/>
            <p:cNvPicPr>
              <a:picLocks noChangeAspect="1"/>
            </p:cNvPicPr>
            <p:nvPr/>
          </p:nvPicPr>
          <p:blipFill>
            <a:blip r:embed="rId5"/>
            <a:srcRect l="17786" t="11764" r="22838" b="16420"/>
            <a:stretch>
              <a:fillRect/>
            </a:stretch>
          </p:blipFill>
          <p:spPr>
            <a:xfrm>
              <a:off x="13185822" y="320643"/>
              <a:ext cx="2171206" cy="2626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1469" y="0"/>
                  </a:moveTo>
                  <a:lnTo>
                    <a:pt x="1425" y="5801"/>
                  </a:lnTo>
                  <a:lnTo>
                    <a:pt x="1386" y="11605"/>
                  </a:lnTo>
                  <a:lnTo>
                    <a:pt x="1043" y="13008"/>
                  </a:lnTo>
                  <a:cubicBezTo>
                    <a:pt x="595" y="14837"/>
                    <a:pt x="101" y="16682"/>
                    <a:pt x="7" y="16886"/>
                  </a:cubicBezTo>
                  <a:cubicBezTo>
                    <a:pt x="-43" y="16994"/>
                    <a:pt x="176" y="17252"/>
                    <a:pt x="657" y="17650"/>
                  </a:cubicBezTo>
                  <a:lnTo>
                    <a:pt x="1382" y="18251"/>
                  </a:lnTo>
                  <a:lnTo>
                    <a:pt x="1437" y="19847"/>
                  </a:lnTo>
                  <a:lnTo>
                    <a:pt x="1488" y="21440"/>
                  </a:lnTo>
                  <a:lnTo>
                    <a:pt x="11521" y="21440"/>
                  </a:lnTo>
                  <a:lnTo>
                    <a:pt x="21557" y="21440"/>
                  </a:lnTo>
                  <a:lnTo>
                    <a:pt x="21557" y="10720"/>
                  </a:lnTo>
                  <a:lnTo>
                    <a:pt x="21557" y="0"/>
                  </a:lnTo>
                  <a:lnTo>
                    <a:pt x="11513" y="0"/>
                  </a:lnTo>
                  <a:lnTo>
                    <a:pt x="1469" y="0"/>
                  </a:lnTo>
                  <a:close/>
                  <a:moveTo>
                    <a:pt x="1118" y="21587"/>
                  </a:moveTo>
                  <a:cubicBezTo>
                    <a:pt x="1112" y="21588"/>
                    <a:pt x="1114" y="21597"/>
                    <a:pt x="1110" y="21600"/>
                  </a:cubicBezTo>
                  <a:lnTo>
                    <a:pt x="1177" y="21600"/>
                  </a:lnTo>
                  <a:cubicBezTo>
                    <a:pt x="1156" y="21594"/>
                    <a:pt x="1132" y="21583"/>
                    <a:pt x="1118" y="2158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8" name="kisspng-business-human-resource-management-organization-ma-many-people-5b0f39ada64901.5580609915277244616811.png" descr="kisspng-business-human-resource-management-organization-ma-many-people-5b0f39ada64901.558060991527724461681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65140" y="0"/>
              <a:ext cx="4498778" cy="3170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1" name="Alcance estimado"/>
          <p:cNvGraphicFramePr/>
          <p:nvPr>
            <p:extLst>
              <p:ext uri="{D42A27DB-BD31-4B8C-83A1-F6EECF244321}">
                <p14:modId xmlns:p14="http://schemas.microsoft.com/office/powerpoint/2010/main" val="1080162191"/>
              </p:ext>
            </p:extLst>
          </p:nvPr>
        </p:nvGraphicFramePr>
        <p:xfrm>
          <a:off x="5127447" y="1790189"/>
          <a:ext cx="15611250" cy="959559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2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22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0182">
                <a:tc gridSpan="5"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 estimado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233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Vehículos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Viajes promedio por día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Promedio pasajeros por viaje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Días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Alcance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4333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ym typeface="Helvetica Neue"/>
                        </a:rPr>
                        <a:t>600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30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2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4333">
                <a:tc>
                  <a:txBody>
                    <a:bodyPr/>
                    <a:lstStyle/>
                    <a:p>
                      <a:pPr defTabSz="457200">
                        <a:defRPr sz="3000" b="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18,000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36,000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 dirty="0">
                          <a:solidFill>
                            <a:srgbClr val="07ACBC"/>
                          </a:solidFill>
                          <a:sym typeface="Helvetica Neue"/>
                        </a:rPr>
                        <a:t>1,080,000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693">
                <a:tc>
                  <a:txBody>
                    <a:bodyPr/>
                    <a:lstStyle/>
                    <a:p>
                      <a:pPr algn="l" defTabSz="457200">
                        <a:defRPr sz="30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4333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ym typeface="Helvetica Neue"/>
                        </a:rPr>
                        <a:t>Tiempo promedio por viaje (minutos)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>
                          <a:sym typeface="Helvetica Neue"/>
                        </a:rPr>
                        <a:t>Exposición diaria por vehículo -Minutos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 b="1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>
                          <a:sym typeface="Helvetica Neue"/>
                        </a:rPr>
                        <a:t>Exposición diaria por vehículo 
Spots 30”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>
                          <a:sym typeface="Helvetica Neue"/>
                        </a:rPr>
                        <a:t>Exposición diaria por vehículo 
Spots 10”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4333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 dirty="0">
                          <a:solidFill>
                            <a:srgbClr val="07ACBC"/>
                          </a:solidFill>
                          <a:sym typeface="Helvetica Neue"/>
                        </a:rPr>
                        <a:t>8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>
                          <a:latin typeface="Helvetica Neue Light"/>
                          <a:ea typeface="Helvetica Neue Light"/>
                          <a:cs typeface="Helvetica Neue Light"/>
                        </a:rPr>
                        <a:t>240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500" b="1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>
                          <a:latin typeface="Helvetica Neue Light"/>
                          <a:ea typeface="Helvetica Neue Light"/>
                          <a:cs typeface="Helvetica Neue Light"/>
                        </a:rPr>
                        <a:t>480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>
                          <a:latin typeface="Helvetica Neue Light"/>
                          <a:ea typeface="Helvetica Neue Light"/>
                          <a:cs typeface="Helvetica Neue Light"/>
                        </a:rPr>
                        <a:t>1,440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4333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ym typeface="Helvetica Neue"/>
                        </a:rPr>
                        <a:t>Tiempo promedio por viaje (minutos)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 dirty="0">
                          <a:sym typeface="Helvetica Neue"/>
                        </a:rPr>
                        <a:t>Total </a:t>
                      </a:r>
                      <a:r>
                        <a:rPr sz="2500" b="1" dirty="0" err="1">
                          <a:sym typeface="Helvetica Neue"/>
                        </a:rPr>
                        <a:t>minutos</a:t>
                      </a:r>
                      <a:r>
                        <a:rPr sz="2500" b="1" dirty="0">
                          <a:sym typeface="Helvetica Neue"/>
                        </a:rPr>
                        <a:t> de </a:t>
                      </a:r>
                      <a:r>
                        <a:rPr sz="2500" b="1" dirty="0" err="1">
                          <a:sym typeface="Helvetica Neue"/>
                        </a:rPr>
                        <a:t>exposición</a:t>
                      </a:r>
                      <a:r>
                        <a:rPr sz="2500" b="1" dirty="0">
                          <a:sym typeface="Helvetica Neue"/>
                        </a:rPr>
                        <a:t> por día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>
                          <a:sym typeface="Helvetica Neue"/>
                        </a:rPr>
                        <a:t>Total exposición diaria / horas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>
                          <a:sym typeface="Helvetica Neue"/>
                        </a:rPr>
                        <a:t>Total exposición diaria Spots 30”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500" b="1">
                          <a:sym typeface="Helvetica Neue"/>
                        </a:rPr>
                        <a:t>Total exposición diaria Spots 10”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4333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 dirty="0">
                          <a:solidFill>
                            <a:srgbClr val="07ACBC"/>
                          </a:solidFill>
                          <a:sym typeface="Helvetica Neue"/>
                        </a:rPr>
                        <a:t>8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latin typeface="Helvetica Neue Light"/>
                          <a:ea typeface="Helvetica Neue Light"/>
                          <a:cs typeface="Helvetica Neue Light"/>
                        </a:rPr>
                        <a:t>144,000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latin typeface="Helvetica Neue Light"/>
                          <a:ea typeface="Helvetica Neue Light"/>
                          <a:cs typeface="Helvetica Neue Light"/>
                        </a:rPr>
                        <a:t>2,400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latin typeface="Helvetica Neue Light"/>
                          <a:ea typeface="Helvetica Neue Light"/>
                          <a:cs typeface="Helvetica Neue Light"/>
                        </a:rPr>
                        <a:t>288,000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dirty="0">
                          <a:latin typeface="Helvetica Neue Light"/>
                          <a:ea typeface="Helvetica Neue Light"/>
                          <a:cs typeface="Helvetica Neue Light"/>
                        </a:rPr>
                        <a:t>864,000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42" name="Tiempo promedio por viaje: 8 minutos."/>
          <p:cNvSpPr txBox="1"/>
          <p:nvPr/>
        </p:nvSpPr>
        <p:spPr>
          <a:xfrm>
            <a:off x="2238683" y="12395518"/>
            <a:ext cx="643280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i="1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Tiempo promedio por viaje: 8 minutos.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0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icture Placeholder 8" descr="Picture Placeholder 8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591" b="591"/>
          <a:stretch>
            <a:fillRect/>
          </a:stretch>
        </p:blipFill>
        <p:spPr>
          <a:xfrm>
            <a:off x="2" y="6359"/>
            <a:ext cx="24383999" cy="10327559"/>
          </a:xfrm>
          <a:prstGeom prst="rect">
            <a:avLst/>
          </a:prstGeom>
        </p:spPr>
      </p:pic>
      <p:sp>
        <p:nvSpPr>
          <p:cNvPr id="350" name="Sondeos…"/>
          <p:cNvSpPr txBox="1"/>
          <p:nvPr/>
        </p:nvSpPr>
        <p:spPr>
          <a:xfrm>
            <a:off x="9805524" y="11004484"/>
            <a:ext cx="4772952" cy="17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5600" b="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Sondeos  </a:t>
            </a:r>
          </a:p>
          <a:p>
            <a:pPr>
              <a:lnSpc>
                <a:spcPct val="70000"/>
              </a:lnSpc>
              <a:defRPr sz="56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de opinión</a:t>
            </a:r>
          </a:p>
        </p:txBody>
      </p:sp>
      <p:pic>
        <p:nvPicPr>
          <p:cNvPr id="351" name="Captura de Pantalla 2022-02-09 a la(s) 1.05.33 p.m..png" descr="Captura de Pantalla 2022-02-09 a la(s) 1.05.33 p.m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740" y="8813759"/>
            <a:ext cx="3378521" cy="2206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" name="Cantidad de encuestas"/>
          <p:cNvGraphicFramePr/>
          <p:nvPr>
            <p:extLst>
              <p:ext uri="{D42A27DB-BD31-4B8C-83A1-F6EECF244321}">
                <p14:modId xmlns:p14="http://schemas.microsoft.com/office/powerpoint/2010/main" val="3293488298"/>
              </p:ext>
            </p:extLst>
          </p:nvPr>
        </p:nvGraphicFramePr>
        <p:xfrm>
          <a:off x="5311744" y="2416018"/>
          <a:ext cx="13843429" cy="517683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81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1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10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0182">
                <a:tc gridSpan="5"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 de encuestas</a:t>
                      </a:r>
                    </a:p>
                  </a:txBody>
                  <a:tcPr marL="0" marR="0" marT="0" marB="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375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Vehículos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Viajes promedio por día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Promedio pasajeros por viaje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Días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Total encuestas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ym typeface="Helvetica Neue"/>
                        </a:rPr>
                        <a:t>600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30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2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defTabSz="457200">
                        <a:defRPr sz="3000" b="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18,000</a:t>
                      </a:r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36,000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 dirty="0">
                          <a:solidFill>
                            <a:srgbClr val="07ACBC"/>
                          </a:solidFill>
                          <a:sym typeface="Helvetica Neue"/>
                        </a:rPr>
                        <a:t>1,080,000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l" defTabSz="457200">
                        <a:defRPr sz="30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3000"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3635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ym typeface="Helvetica Neue"/>
                        </a:rPr>
                        <a:t>Encuestas por día</a:t>
                      </a:r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 b="1">
                          <a:sym typeface="Helvetica Neue"/>
                        </a:rPr>
                        <a:t>5%</a:t>
                      </a:r>
                    </a:p>
                  </a:txBody>
                  <a:tcPr marL="25400" marR="25400" marT="0" marB="254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1,800</a:t>
                      </a:r>
                    </a:p>
                  </a:txBody>
                  <a:tcPr marL="25400" marR="25400" marT="0" marB="254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30</a:t>
                      </a:r>
                    </a:p>
                  </a:txBody>
                  <a:tcPr marL="25400" marR="25400" marT="0" marB="254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3000">
                          <a:sym typeface="Helvetica Neue"/>
                        </a:rPr>
                        <a:t>54,000</a:t>
                      </a:r>
                    </a:p>
                  </a:txBody>
                  <a:tcPr marL="25400" marR="25400" marT="0" marB="254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35">
                <a:tc>
                  <a:txBody>
                    <a:bodyPr/>
                    <a:lstStyle/>
                    <a:p>
                      <a:pPr defTabSz="457200">
                        <a:defRPr sz="3000">
                          <a:solidFill>
                            <a:srgbClr val="B700B9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latin typeface="Helvetica Neue Light"/>
                          <a:ea typeface="Helvetica Neue Light"/>
                          <a:cs typeface="Helvetica Neue Light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latin typeface="Helvetica Neue Light"/>
                          <a:ea typeface="Helvetica Neue Light"/>
                          <a:cs typeface="Helvetica Neue Light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latin typeface="Helvetica Neue Light"/>
                          <a:ea typeface="Helvetica Neue Light"/>
                          <a:cs typeface="Helvetica Neue Light"/>
                        </a:defRPr>
                      </a:pPr>
                      <a:endParaRPr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3000">
                          <a:latin typeface="Helvetica Neue Light"/>
                          <a:ea typeface="Helvetica Neue Light"/>
                          <a:cs typeface="Helvetica Neue Light"/>
                        </a:defRPr>
                      </a:pPr>
                      <a:endParaRPr dirty="0"/>
                    </a:p>
                  </a:txBody>
                  <a:tcPr marL="25400" marR="25400" marT="0" marB="25400" anchor="b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4" name="Las encuestas se realizan por medio de un formulario al que se accede con un Código QR.…"/>
          <p:cNvSpPr txBox="1"/>
          <p:nvPr/>
        </p:nvSpPr>
        <p:spPr>
          <a:xfrm>
            <a:off x="5311744" y="8268099"/>
            <a:ext cx="11288133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s-ES_tradnl" sz="3200" dirty="0"/>
              <a:t>Las encuestas se realizan por medio de un formulario al que accede mediante Código QR.</a:t>
            </a:r>
          </a:p>
          <a:p>
            <a:pPr algn="l"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s-ES_tradnl" sz="3200" dirty="0"/>
              <a:t>No se duplican. Se identifica el IP, solo puede llenarse una vez el cuestionario.</a:t>
            </a:r>
          </a:p>
          <a:p>
            <a:pPr algn="l"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s-ES_tradnl" sz="3200" dirty="0"/>
              <a:t>Se impulsa la participación por medio de rifas semanales: </a:t>
            </a:r>
            <a:r>
              <a:rPr lang="es-ES_tradnl" sz="3200" dirty="0" err="1"/>
              <a:t>tablets</a:t>
            </a:r>
            <a:r>
              <a:rPr lang="es-ES_tradnl" sz="3200" dirty="0"/>
              <a:t>, fines de semana en hoteles, etc.</a:t>
            </a:r>
          </a:p>
          <a:p>
            <a:pPr algn="l"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s-ES_tradnl" sz="3200" dirty="0"/>
              <a:t>Acceso en tiempo real.</a:t>
            </a:r>
          </a:p>
        </p:txBody>
      </p:sp>
      <p:pic>
        <p:nvPicPr>
          <p:cNvPr id="355" name="Imagen" descr="Imagen"/>
          <p:cNvPicPr>
            <a:picLocks noChangeAspect="1"/>
          </p:cNvPicPr>
          <p:nvPr/>
        </p:nvPicPr>
        <p:blipFill>
          <a:blip r:embed="rId2"/>
          <a:srcRect l="876" t="15939" r="1752" b="9199"/>
          <a:stretch>
            <a:fillRect/>
          </a:stretch>
        </p:blipFill>
        <p:spPr>
          <a:xfrm>
            <a:off x="16776937" y="6962257"/>
            <a:ext cx="5249086" cy="2338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38" extrusionOk="0">
                <a:moveTo>
                  <a:pt x="10464" y="0"/>
                </a:moveTo>
                <a:lnTo>
                  <a:pt x="10329" y="585"/>
                </a:lnTo>
                <a:cubicBezTo>
                  <a:pt x="10255" y="906"/>
                  <a:pt x="10207" y="1412"/>
                  <a:pt x="10223" y="1707"/>
                </a:cubicBezTo>
                <a:cubicBezTo>
                  <a:pt x="10268" y="2542"/>
                  <a:pt x="10041" y="2498"/>
                  <a:pt x="9859" y="1638"/>
                </a:cubicBezTo>
                <a:cubicBezTo>
                  <a:pt x="9769" y="1211"/>
                  <a:pt x="9683" y="863"/>
                  <a:pt x="9669" y="863"/>
                </a:cubicBezTo>
                <a:cubicBezTo>
                  <a:pt x="9654" y="863"/>
                  <a:pt x="9568" y="1211"/>
                  <a:pt x="9478" y="1638"/>
                </a:cubicBezTo>
                <a:cubicBezTo>
                  <a:pt x="9346" y="2260"/>
                  <a:pt x="9287" y="2365"/>
                  <a:pt x="9179" y="2164"/>
                </a:cubicBezTo>
                <a:cubicBezTo>
                  <a:pt x="9105" y="2026"/>
                  <a:pt x="9016" y="1718"/>
                  <a:pt x="8982" y="1477"/>
                </a:cubicBezTo>
                <a:cubicBezTo>
                  <a:pt x="8925" y="1074"/>
                  <a:pt x="8906" y="1090"/>
                  <a:pt x="8740" y="1700"/>
                </a:cubicBezTo>
                <a:cubicBezTo>
                  <a:pt x="8445" y="2789"/>
                  <a:pt x="7556" y="2971"/>
                  <a:pt x="7502" y="1952"/>
                </a:cubicBezTo>
                <a:cubicBezTo>
                  <a:pt x="7487" y="1654"/>
                  <a:pt x="7426" y="1186"/>
                  <a:pt x="7365" y="918"/>
                </a:cubicBezTo>
                <a:cubicBezTo>
                  <a:pt x="7257" y="431"/>
                  <a:pt x="7255" y="435"/>
                  <a:pt x="7067" y="1130"/>
                </a:cubicBezTo>
                <a:cubicBezTo>
                  <a:pt x="6894" y="1767"/>
                  <a:pt x="6867" y="1794"/>
                  <a:pt x="6754" y="1448"/>
                </a:cubicBezTo>
                <a:cubicBezTo>
                  <a:pt x="6650" y="1130"/>
                  <a:pt x="6622" y="1121"/>
                  <a:pt x="6576" y="1389"/>
                </a:cubicBezTo>
                <a:cubicBezTo>
                  <a:pt x="6522" y="1703"/>
                  <a:pt x="5947" y="2169"/>
                  <a:pt x="5610" y="2171"/>
                </a:cubicBezTo>
                <a:cubicBezTo>
                  <a:pt x="5501" y="2172"/>
                  <a:pt x="5383" y="1854"/>
                  <a:pt x="5283" y="1294"/>
                </a:cubicBezTo>
                <a:cubicBezTo>
                  <a:pt x="5139" y="491"/>
                  <a:pt x="5115" y="450"/>
                  <a:pt x="4996" y="804"/>
                </a:cubicBezTo>
                <a:cubicBezTo>
                  <a:pt x="4923" y="1017"/>
                  <a:pt x="4863" y="1397"/>
                  <a:pt x="4862" y="1652"/>
                </a:cubicBezTo>
                <a:cubicBezTo>
                  <a:pt x="4858" y="2236"/>
                  <a:pt x="4618" y="2697"/>
                  <a:pt x="4412" y="2519"/>
                </a:cubicBezTo>
                <a:cubicBezTo>
                  <a:pt x="4304" y="2426"/>
                  <a:pt x="4273" y="2227"/>
                  <a:pt x="4310" y="1890"/>
                </a:cubicBezTo>
                <a:cubicBezTo>
                  <a:pt x="4344" y="1589"/>
                  <a:pt x="4294" y="1148"/>
                  <a:pt x="4182" y="764"/>
                </a:cubicBezTo>
                <a:lnTo>
                  <a:pt x="3996" y="132"/>
                </a:lnTo>
                <a:lnTo>
                  <a:pt x="3944" y="662"/>
                </a:lnTo>
                <a:cubicBezTo>
                  <a:pt x="3914" y="953"/>
                  <a:pt x="3878" y="1575"/>
                  <a:pt x="3864" y="2047"/>
                </a:cubicBezTo>
                <a:lnTo>
                  <a:pt x="3837" y="2906"/>
                </a:lnTo>
                <a:lnTo>
                  <a:pt x="2800" y="3670"/>
                </a:lnTo>
                <a:cubicBezTo>
                  <a:pt x="2064" y="4212"/>
                  <a:pt x="1748" y="4551"/>
                  <a:pt x="1715" y="4829"/>
                </a:cubicBezTo>
                <a:cubicBezTo>
                  <a:pt x="1643" y="5454"/>
                  <a:pt x="1353" y="5577"/>
                  <a:pt x="1167" y="5063"/>
                </a:cubicBezTo>
                <a:cubicBezTo>
                  <a:pt x="1010" y="4627"/>
                  <a:pt x="1003" y="4625"/>
                  <a:pt x="892" y="5023"/>
                </a:cubicBezTo>
                <a:cubicBezTo>
                  <a:pt x="829" y="5248"/>
                  <a:pt x="778" y="5566"/>
                  <a:pt x="778" y="5725"/>
                </a:cubicBezTo>
                <a:cubicBezTo>
                  <a:pt x="778" y="5884"/>
                  <a:pt x="646" y="6293"/>
                  <a:pt x="486" y="6639"/>
                </a:cubicBezTo>
                <a:cubicBezTo>
                  <a:pt x="77" y="7517"/>
                  <a:pt x="0" y="8359"/>
                  <a:pt x="0" y="12045"/>
                </a:cubicBezTo>
                <a:cubicBezTo>
                  <a:pt x="-1" y="15635"/>
                  <a:pt x="62" y="16141"/>
                  <a:pt x="615" y="17086"/>
                </a:cubicBezTo>
                <a:cubicBezTo>
                  <a:pt x="1784" y="19087"/>
                  <a:pt x="5418" y="20858"/>
                  <a:pt x="9333" y="21334"/>
                </a:cubicBezTo>
                <a:cubicBezTo>
                  <a:pt x="10105" y="21428"/>
                  <a:pt x="10846" y="21516"/>
                  <a:pt x="10980" y="21531"/>
                </a:cubicBezTo>
                <a:cubicBezTo>
                  <a:pt x="11564" y="21600"/>
                  <a:pt x="14620" y="21118"/>
                  <a:pt x="15548" y="20811"/>
                </a:cubicBezTo>
                <a:cubicBezTo>
                  <a:pt x="16109" y="20626"/>
                  <a:pt x="17104" y="20177"/>
                  <a:pt x="17759" y="19813"/>
                </a:cubicBezTo>
                <a:cubicBezTo>
                  <a:pt x="19741" y="18711"/>
                  <a:pt x="20821" y="17654"/>
                  <a:pt x="21319" y="16326"/>
                </a:cubicBezTo>
                <a:cubicBezTo>
                  <a:pt x="21571" y="15655"/>
                  <a:pt x="21572" y="15629"/>
                  <a:pt x="21572" y="11855"/>
                </a:cubicBezTo>
                <a:cubicBezTo>
                  <a:pt x="21572" y="7454"/>
                  <a:pt x="21599" y="7599"/>
                  <a:pt x="20541" y="6489"/>
                </a:cubicBezTo>
                <a:cubicBezTo>
                  <a:pt x="20199" y="6130"/>
                  <a:pt x="19920" y="5708"/>
                  <a:pt x="19920" y="5553"/>
                </a:cubicBezTo>
                <a:cubicBezTo>
                  <a:pt x="19920" y="5398"/>
                  <a:pt x="19854" y="4990"/>
                  <a:pt x="19775" y="4646"/>
                </a:cubicBezTo>
                <a:cubicBezTo>
                  <a:pt x="19695" y="4303"/>
                  <a:pt x="19630" y="4162"/>
                  <a:pt x="19629" y="4332"/>
                </a:cubicBezTo>
                <a:cubicBezTo>
                  <a:pt x="19629" y="4502"/>
                  <a:pt x="19555" y="4825"/>
                  <a:pt x="19465" y="5048"/>
                </a:cubicBezTo>
                <a:cubicBezTo>
                  <a:pt x="19306" y="5442"/>
                  <a:pt x="19295" y="5438"/>
                  <a:pt x="19086" y="4851"/>
                </a:cubicBezTo>
                <a:cubicBezTo>
                  <a:pt x="18885" y="4284"/>
                  <a:pt x="18858" y="4265"/>
                  <a:pt x="18690" y="4599"/>
                </a:cubicBezTo>
                <a:cubicBezTo>
                  <a:pt x="18401" y="5171"/>
                  <a:pt x="18073" y="4767"/>
                  <a:pt x="18073" y="3838"/>
                </a:cubicBezTo>
                <a:cubicBezTo>
                  <a:pt x="18073" y="3061"/>
                  <a:pt x="17839" y="2387"/>
                  <a:pt x="17688" y="2734"/>
                </a:cubicBezTo>
                <a:cubicBezTo>
                  <a:pt x="17641" y="2843"/>
                  <a:pt x="17588" y="3227"/>
                  <a:pt x="17571" y="3586"/>
                </a:cubicBezTo>
                <a:cubicBezTo>
                  <a:pt x="17551" y="3990"/>
                  <a:pt x="17483" y="4240"/>
                  <a:pt x="17393" y="4240"/>
                </a:cubicBezTo>
                <a:cubicBezTo>
                  <a:pt x="17296" y="4240"/>
                  <a:pt x="17247" y="4021"/>
                  <a:pt x="17246" y="3586"/>
                </a:cubicBezTo>
                <a:cubicBezTo>
                  <a:pt x="17246" y="3227"/>
                  <a:pt x="17174" y="2703"/>
                  <a:pt x="17087" y="2424"/>
                </a:cubicBezTo>
                <a:lnTo>
                  <a:pt x="16927" y="1916"/>
                </a:lnTo>
                <a:lnTo>
                  <a:pt x="16860" y="2592"/>
                </a:lnTo>
                <a:cubicBezTo>
                  <a:pt x="16824" y="2962"/>
                  <a:pt x="16710" y="3364"/>
                  <a:pt x="16607" y="3487"/>
                </a:cubicBezTo>
                <a:cubicBezTo>
                  <a:pt x="16452" y="3673"/>
                  <a:pt x="16402" y="3619"/>
                  <a:pt x="16310" y="3169"/>
                </a:cubicBezTo>
                <a:lnTo>
                  <a:pt x="16199" y="2625"/>
                </a:lnTo>
                <a:lnTo>
                  <a:pt x="16015" y="3155"/>
                </a:lnTo>
                <a:cubicBezTo>
                  <a:pt x="15850" y="3625"/>
                  <a:pt x="15777" y="3672"/>
                  <a:pt x="15372" y="3553"/>
                </a:cubicBezTo>
                <a:cubicBezTo>
                  <a:pt x="14764" y="3375"/>
                  <a:pt x="14575" y="3131"/>
                  <a:pt x="14575" y="2519"/>
                </a:cubicBezTo>
                <a:cubicBezTo>
                  <a:pt x="14575" y="1944"/>
                  <a:pt x="14346" y="1405"/>
                  <a:pt x="14191" y="1619"/>
                </a:cubicBezTo>
                <a:cubicBezTo>
                  <a:pt x="14136" y="1697"/>
                  <a:pt x="14090" y="1996"/>
                  <a:pt x="14090" y="2281"/>
                </a:cubicBezTo>
                <a:cubicBezTo>
                  <a:pt x="14090" y="2567"/>
                  <a:pt x="14048" y="2856"/>
                  <a:pt x="13996" y="2928"/>
                </a:cubicBezTo>
                <a:cubicBezTo>
                  <a:pt x="13828" y="3161"/>
                  <a:pt x="12201" y="2588"/>
                  <a:pt x="12084" y="2256"/>
                </a:cubicBezTo>
                <a:cubicBezTo>
                  <a:pt x="11997" y="2006"/>
                  <a:pt x="11964" y="1997"/>
                  <a:pt x="11926" y="2223"/>
                </a:cubicBezTo>
                <a:cubicBezTo>
                  <a:pt x="11890" y="2430"/>
                  <a:pt x="11724" y="2477"/>
                  <a:pt x="11308" y="2394"/>
                </a:cubicBezTo>
                <a:cubicBezTo>
                  <a:pt x="10758" y="2285"/>
                  <a:pt x="10736" y="2257"/>
                  <a:pt x="10709" y="1627"/>
                </a:cubicBezTo>
                <a:cubicBezTo>
                  <a:pt x="10694" y="1267"/>
                  <a:pt x="10632" y="753"/>
                  <a:pt x="10572" y="486"/>
                </a:cubicBezTo>
                <a:lnTo>
                  <a:pt x="1046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342</Words>
  <Application>Microsoft Macintosh PowerPoint</Application>
  <PresentationFormat>Custom</PresentationFormat>
  <Paragraphs>93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Avenir Black</vt:lpstr>
      <vt:lpstr>Avenir Light</vt:lpstr>
      <vt:lpstr>Azedo Bold</vt:lpstr>
      <vt:lpstr>Calibri</vt:lpstr>
      <vt:lpstr>Graphik</vt:lpstr>
      <vt:lpstr>Graphik Light</vt:lpstr>
      <vt:lpstr>Helvetica Light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2022-02-18T17:10:53Z</dcterms:modified>
</cp:coreProperties>
</file>